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2"/>
  </p:notesMasterIdLst>
  <p:handoutMasterIdLst>
    <p:handoutMasterId r:id="rId33"/>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452" r:id="rId20"/>
    <p:sldId id="389" r:id="rId21"/>
    <p:sldId id="276" r:id="rId22"/>
    <p:sldId id="277" r:id="rId23"/>
    <p:sldId id="390" r:id="rId24"/>
    <p:sldId id="279" r:id="rId25"/>
    <p:sldId id="280" r:id="rId26"/>
    <p:sldId id="391" r:id="rId27"/>
    <p:sldId id="282" r:id="rId28"/>
    <p:sldId id="283" r:id="rId29"/>
    <p:sldId id="392" r:id="rId30"/>
    <p:sldId id="393" r:id="rId3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 id="274"/>
            <p14:sldId id="452"/>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88575" autoAdjust="0"/>
  </p:normalViewPr>
  <p:slideViewPr>
    <p:cSldViewPr>
      <p:cViewPr varScale="1">
        <p:scale>
          <a:sx n="78" d="100"/>
          <a:sy n="78" d="100"/>
        </p:scale>
        <p:origin x="182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6/11/2020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ecurity.stackexchange.com/questions/73114/authenticated-diffie-hellman-key-exchang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dirty="0" smtClean="0">
                <a:hlinkClick r:id="rId3"/>
              </a:rPr>
              <a:t>https://security.stackexchange.com/questions/73114/authenticated-diffie-hellman-key-exchange</a:t>
            </a:r>
            <a:endParaRPr lang="en-US" sz="1200" dirty="0" smtClean="0">
              <a:solidFill>
                <a:schemeClr val="dk1"/>
              </a:solidFill>
            </a:endParaRPr>
          </a:p>
          <a:p>
            <a:pPr lvl="0" rtl="0">
              <a:spcBef>
                <a:spcPts val="0"/>
              </a:spcBef>
              <a:buClr>
                <a:schemeClr val="dk1"/>
              </a:buClr>
              <a:buSzPct val="25000"/>
              <a:buFont typeface="Arial"/>
              <a:buNone/>
            </a:pPr>
            <a:r>
              <a:rPr lang="en-US" sz="1200" dirty="0" smtClean="0">
                <a:solidFill>
                  <a:schemeClr val="dk1"/>
                </a:solidFill>
              </a:rPr>
              <a:t>Alice </a:t>
            </a:r>
            <a:r>
              <a:rPr lang="en-US" sz="1200" dirty="0">
                <a:solidFill>
                  <a:schemeClr val="dk1"/>
                </a:solidFill>
              </a:rPr>
              <a:t>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are all public; only </a:t>
                </a:r>
                <a14:m>
                  <m:oMath xmlns:m="http://schemas.openxmlformats.org/officeDocument/2006/math">
                    <m:r>
                      <a:rPr lang="en-US" b="0" i="1" smtClean="0">
                        <a:latin typeface="Cambria Math" panose="02040503050406030204" pitchFamily="18" charset="0"/>
                      </a:rPr>
                      <m:t>𝐴</m:t>
                    </m:r>
                  </m:oMath>
                </a14:m>
                <a:r>
                  <a:rPr lang="en-US" dirty="0"/>
                  <a:t> knows secret </a:t>
                </a:r>
                <a14:m>
                  <m:oMath xmlns:m="http://schemas.openxmlformats.org/officeDocument/2006/math">
                    <m:r>
                      <a:rPr lang="en-US" b="0" i="1" smtClean="0">
                        <a:latin typeface="Cambria Math" panose="02040503050406030204" pitchFamily="18" charset="0"/>
                      </a:rPr>
                      <m:t>𝑎</m:t>
                    </m:r>
                  </m:oMath>
                </a14:m>
                <a:r>
                  <a:rPr lang="en-US" dirty="0"/>
                  <a:t>; only </a:t>
                </a:r>
                <a14:m>
                  <m:oMath xmlns:m="http://schemas.openxmlformats.org/officeDocument/2006/math">
                    <m:r>
                      <a:rPr lang="en-US" b="0" i="1" smtClean="0">
                        <a:latin typeface="Cambria Math" panose="02040503050406030204" pitchFamily="18" charset="0"/>
                      </a:rPr>
                      <m:t>𝐵</m:t>
                    </m:r>
                  </m:oMath>
                </a14:m>
                <a:r>
                  <a:rPr lang="en-US" dirty="0"/>
                  <a:t> knows secret </a:t>
                </a:r>
                <a14:m>
                  <m:oMath xmlns:m="http://schemas.openxmlformats.org/officeDocument/2006/math">
                    <m:r>
                      <a:rPr lang="en-US" b="0" i="1" smtClean="0">
                        <a:latin typeface="Cambria Math" panose="02040503050406030204" pitchFamily="18" charset="0"/>
                      </a:rPr>
                      <m:t>𝑏</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a:latin typeface="Cambria Math" panose="02040503050406030204" pitchFamily="18" charset="0"/>
                  </a:rPr>
                  <a:t>𝐴</a:t>
                </a:r>
                <a:r>
                  <a:rPr lang="en-US" b="0" i="0">
                    <a:latin typeface="Cambria Math" panose="02040503050406030204" pitchFamily="18" charset="0"/>
                  </a:rPr>
                  <a:t>,𝐵,𝑝,𝑔</a:t>
                </a:r>
                <a:r>
                  <a:rPr lang="en-US" dirty="0"/>
                  <a:t> are all public; only </a:t>
                </a:r>
                <a:r>
                  <a:rPr lang="en-US" b="0" i="0">
                    <a:latin typeface="Cambria Math" panose="02040503050406030204" pitchFamily="18" charset="0"/>
                  </a:rPr>
                  <a:t>𝐴</a:t>
                </a:r>
                <a:r>
                  <a:rPr lang="en-US" dirty="0"/>
                  <a:t> knows secret </a:t>
                </a:r>
                <a:r>
                  <a:rPr lang="en-US" b="0" i="0">
                    <a:latin typeface="Cambria Math" panose="02040503050406030204" pitchFamily="18" charset="0"/>
                  </a:rPr>
                  <a:t>𝑎</a:t>
                </a:r>
                <a:r>
                  <a:rPr lang="en-US" dirty="0"/>
                  <a:t>; only </a:t>
                </a:r>
                <a:r>
                  <a:rPr lang="en-US" b="0" i="0">
                    <a:latin typeface="Cambria Math" panose="02040503050406030204" pitchFamily="18" charset="0"/>
                  </a:rPr>
                  <a:t>𝐵</a:t>
                </a:r>
                <a:r>
                  <a:rPr lang="en-US" dirty="0"/>
                  <a:t> knows secret </a:t>
                </a:r>
                <a:r>
                  <a:rPr lang="en-US" b="0" i="0">
                    <a:latin typeface="Cambria Math" panose="02040503050406030204" pitchFamily="18" charset="0"/>
                  </a:rPr>
                  <a:t>𝑏</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35759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26</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30</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4Df5_cojA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smtClean="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US">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a:t>
                </a:r>
                <a:r>
                  <a:rPr lang="en-US" dirty="0" smtClean="0">
                    <a:solidFill>
                      <a:schemeClr val="dk1"/>
                    </a:solidFill>
                  </a:rPr>
                  <a:t>let Alice and Bob share </a:t>
                </a:r>
                <a:r>
                  <a:rPr lang="en-US" dirty="0">
                    <a:solidFill>
                      <a:schemeClr val="dk1"/>
                    </a:solidFill>
                  </a:rPr>
                  <a:t>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209"/>
                </a:stretch>
              </a:blipFill>
            </p:spPr>
            <p:txBody>
              <a:bodyPr/>
              <a:lstStyle/>
              <a:p>
                <a:r>
                  <a:rPr lang="en-US">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pic>
        <p:nvPicPr>
          <p:cNvPr id="3" name="Picture 2"/>
          <p:cNvPicPr>
            <a:picLocks noChangeAspect="1"/>
          </p:cNvPicPr>
          <p:nvPr/>
        </p:nvPicPr>
        <p:blipFill>
          <a:blip r:embed="rId5"/>
          <a:stretch>
            <a:fillRect/>
          </a:stretch>
        </p:blipFill>
        <p:spPr>
          <a:xfrm>
            <a:off x="6228184" y="4906410"/>
            <a:ext cx="1474604" cy="342647"/>
          </a:xfrm>
          <a:prstGeom prst="rect">
            <a:avLst/>
          </a:prstGeom>
        </p:spPr>
      </p:pic>
      <p:pic>
        <p:nvPicPr>
          <p:cNvPr id="4" name="Picture 3"/>
          <p:cNvPicPr>
            <a:picLocks noChangeAspect="1"/>
          </p:cNvPicPr>
          <p:nvPr/>
        </p:nvPicPr>
        <p:blipFill>
          <a:blip r:embed="rId6"/>
          <a:stretch>
            <a:fillRect/>
          </a:stretch>
        </p:blipFill>
        <p:spPr>
          <a:xfrm>
            <a:off x="1187624" y="4920406"/>
            <a:ext cx="1440160" cy="314657"/>
          </a:xfrm>
          <a:prstGeom prst="rect">
            <a:avLst/>
          </a:prstGeom>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592287"/>
              </a:xfrm>
            </p:spPr>
            <p:txBody>
              <a:bodyPr>
                <a:normAutofit fontScale="550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640" t="-3286" r="-1422"/>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1835696" y="3429000"/>
            <a:ext cx="5544616" cy="3152953"/>
          </a:xfrm>
          <a:prstGeom prst="rect">
            <a:avLst/>
          </a:prstGeom>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xmlns:a14="http://schemas.microsoft.com/office/drawing/2010/main">
        <mc:Choice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smtClean="0">
                    <a:solidFill>
                      <a:schemeClr val="dk1"/>
                    </a:solidFill>
                  </a:rPr>
                  <a:t>Alice sends Bob a session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smtClean="0">
                    <a:solidFill>
                      <a:schemeClr val="dk1"/>
                    </a:solidFill>
                  </a:rPr>
                  <a:t>.</a:t>
                </a:r>
                <a:r>
                  <a:rPr lang="en-SE" sz="2250" dirty="0" smtClean="0">
                    <a:solidFill>
                      <a:schemeClr val="dk1"/>
                    </a:solidFill>
                  </a:rPr>
                  <a:t> Bob can decrypt and recover </a:t>
                </a:r>
                <a:r>
                  <a:rPr lang="en-US" sz="2250" dirty="0">
                    <a:solidFill>
                      <a:schemeClr val="dk1"/>
                    </a:solidFill>
                  </a:rPr>
                  <a:t>key </a:t>
                </a:r>
                <a14:m>
                  <m:oMath xmlns:m="http://schemas.openxmlformats.org/officeDocument/2006/math">
                    <m:r>
                      <a:rPr lang="en-US" sz="2250" i="1">
                        <a:solidFill>
                          <a:schemeClr val="dk1"/>
                        </a:solidFill>
                        <a:latin typeface="Cambria Math" panose="02040503050406030204" pitchFamily="18" charset="0"/>
                      </a:rPr>
                      <m:t>𝐾</m:t>
                    </m:r>
                  </m:oMath>
                </a14:m>
                <a:r>
                  <a:rPr lang="en-US" sz="2250" dirty="0" smtClean="0">
                    <a:solidFill>
                      <a:schemeClr val="dk1"/>
                    </a:solidFill>
                  </a:rPr>
                  <a:t> </a:t>
                </a:r>
                <a:r>
                  <a:rPr lang="en-US" altLang="zh-CN" sz="2250" dirty="0" smtClean="0">
                    <a:solidFill>
                      <a:schemeClr val="dk1"/>
                    </a:solidFill>
                  </a:rPr>
                  <a:t>with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i="1">
                            <a:solidFill>
                              <a:schemeClr val="dk1"/>
                            </a:solidFill>
                            <a:latin typeface="Cambria Math" panose="02040503050406030204" pitchFamily="18" charset="0"/>
                          </a:rPr>
                          <m:t>𝐴</m:t>
                        </m:r>
                      </m:sub>
                    </m:sSub>
                  </m:oMath>
                </a14:m>
                <a:r>
                  <a:rPr lang="en-US" sz="2250" dirty="0" smtClean="0">
                    <a:solidFill>
                      <a:schemeClr val="dk1"/>
                    </a:solidFill>
                  </a:rPr>
                  <a:t> and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i="1">
                            <a:solidFill>
                              <a:schemeClr val="dk1"/>
                            </a:solidFill>
                            <a:latin typeface="Cambria Math" panose="02040503050406030204" pitchFamily="18" charset="0"/>
                          </a:rPr>
                          <m:t>𝐵</m:t>
                        </m:r>
                      </m:sub>
                    </m:sSub>
                  </m:oMath>
                </a14:m>
                <a:r>
                  <a:rPr lang="en-US" sz="2250" dirty="0" smtClean="0">
                    <a:solidFill>
                      <a:schemeClr val="dk1"/>
                    </a:solidFill>
                  </a:rPr>
                  <a:t>.</a:t>
                </a:r>
                <a:endParaRPr lang="en-US" sz="2250" dirty="0">
                  <a:solidFill>
                    <a:schemeClr val="dk1"/>
                  </a:solidFill>
                </a:endParaRP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smtClean="0">
                            <a:solidFill>
                              <a:schemeClr val="dk1"/>
                            </a:solidFill>
                            <a:latin typeface="Cambria Math" panose="02040503050406030204" pitchFamily="18" charset="0"/>
                          </a:rPr>
                          <m:t>𝑅</m:t>
                        </m:r>
                      </m:e>
                      <m:sub>
                        <m:r>
                          <a:rPr lang="en-US" sz="2000" i="1" dirty="0" smtClean="0">
                            <a:solidFill>
                              <a:schemeClr val="dk1"/>
                            </a:solidFill>
                            <a:latin typeface="Cambria Math" panose="02040503050406030204" pitchFamily="18" charset="0"/>
                          </a:rPr>
                          <m:t>𝐴</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a:solidFill>
                              <a:schemeClr val="dk1"/>
                            </a:solidFill>
                            <a:latin typeface="Cambria Math" panose="02040503050406030204" pitchFamily="18" charset="0"/>
                          </a:rPr>
                          <m:t>𝑈</m:t>
                        </m:r>
                      </m:e>
                      <m:sub>
                        <m:r>
                          <a:rPr lang="en-US" sz="2000" i="1" dirty="0">
                            <a:solidFill>
                              <a:schemeClr val="dk1"/>
                            </a:solidFill>
                            <a:latin typeface="Cambria Math" panose="02040503050406030204" pitchFamily="18" charset="0"/>
                          </a:rPr>
                          <m:t>𝐵</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a:t>
                </a:r>
                <a:r>
                  <a:rPr lang="en-US" sz="2250" dirty="0" smtClean="0">
                    <a:solidFill>
                      <a:schemeClr val="dk1"/>
                    </a:solidFill>
                  </a:rPr>
                  <a:t>keys</a:t>
                </a:r>
                <a:r>
                  <a:rPr lang="en-SE" sz="2250" dirty="0" smtClean="0">
                    <a:solidFill>
                      <a:schemeClr val="dk1"/>
                    </a:solidFill>
                  </a:rPr>
                  <a:t> </a:t>
                </a:r>
                <a:r>
                  <a:rPr lang="en-US" sz="2250" dirty="0" smtClean="0">
                    <a:solidFill>
                      <a:schemeClr val="dk1"/>
                    </a:solidFill>
                  </a:rPr>
                  <a:t>to </a:t>
                </a:r>
                <a:r>
                  <a:rPr lang="en-US" sz="2250" dirty="0">
                    <a:solidFill>
                      <a:schemeClr val="dk1"/>
                    </a:solidFill>
                  </a:rPr>
                  <a:t>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𝐴</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𝐵</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𝐵</m:t>
                    </m:r>
                    <m:r>
                      <a:rPr lang="en-US" sz="2250" i="1" dirty="0">
                        <a:solidFill>
                          <a:schemeClr val="dk1"/>
                        </a:solidFill>
                        <a:latin typeface="Cambria Math" panose="02040503050406030204" pitchFamily="18" charset="0"/>
                      </a:rPr>
                      <m:t>)</m:t>
                    </m:r>
                  </m:oMath>
                </a14:m>
                <a:endParaRPr lang="en-US" sz="2250" dirty="0" smtClean="0">
                  <a:solidFill>
                    <a:schemeClr val="dk1"/>
                  </a:solidFill>
                </a:endParaRPr>
              </a:p>
              <a:p>
                <a:pPr marL="557213" lvl="1" indent="-114300">
                  <a:spcBef>
                    <a:spcPts val="420"/>
                  </a:spcBef>
                  <a:buClr>
                    <a:schemeClr val="dk1"/>
                  </a:buClr>
                </a:pPr>
                <a:r>
                  <a:rPr lang="en-US" sz="2250" dirty="0" smtClean="0">
                    <a:solidFill>
                      <a:schemeClr val="dk1"/>
                    </a:solidFill>
                  </a:rPr>
                  <a:t>Contrast this with plain </a:t>
                </a:r>
                <a:r>
                  <a:rPr lang="en-US" sz="2250" dirty="0" err="1">
                    <a:solidFill>
                      <a:schemeClr val="dk1"/>
                    </a:solidFill>
                  </a:rPr>
                  <a:t>Diffie</a:t>
                </a:r>
                <a:r>
                  <a:rPr lang="en-US" sz="2250" dirty="0">
                    <a:solidFill>
                      <a:schemeClr val="dk1"/>
                    </a:solidFill>
                  </a:rPr>
                  <a:t>-Hellman </a:t>
                </a:r>
                <a:r>
                  <a:rPr lang="en-SE" sz="2250" dirty="0" smtClean="0">
                    <a:solidFill>
                      <a:schemeClr val="dk1"/>
                    </a:solidFill>
                  </a:rPr>
                  <a:t>(next page), where </a:t>
                </a:r>
                <a14:m>
                  <m:oMath xmlns:m="http://schemas.openxmlformats.org/officeDocument/2006/math">
                    <m:r>
                      <a:rPr lang="en-US" sz="2250" i="1" dirty="0">
                        <a:solidFill>
                          <a:schemeClr val="dk1"/>
                        </a:solidFill>
                        <a:latin typeface="Cambria Math" panose="02040503050406030204" pitchFamily="18" charset="0"/>
                      </a:rPr>
                      <m:t>𝐴</m:t>
                    </m:r>
                  </m:oMath>
                </a14:m>
                <a:r>
                  <a:rPr lang="en-SE" sz="2250" dirty="0" smtClean="0">
                    <a:solidFill>
                      <a:schemeClr val="dk1"/>
                    </a:solidFill>
                  </a:rPr>
                  <a:t> and </a:t>
                </a:r>
                <a14:m>
                  <m:oMath xmlns:m="http://schemas.openxmlformats.org/officeDocument/2006/math">
                    <m:r>
                      <a:rPr lang="en-US" sz="2250" i="1" dirty="0">
                        <a:solidFill>
                          <a:schemeClr val="dk1"/>
                        </a:solidFill>
                        <a:latin typeface="Cambria Math" panose="02040503050406030204" pitchFamily="18" charset="0"/>
                      </a:rPr>
                      <m:t>𝐵</m:t>
                    </m:r>
                  </m:oMath>
                </a14:m>
                <a:r>
                  <a:rPr lang="en-SE" sz="2250" dirty="0" smtClean="0">
                    <a:solidFill>
                      <a:schemeClr val="dk1"/>
                    </a:solidFill>
                  </a:rPr>
                  <a:t> are sent as plaintext.</a:t>
                </a:r>
                <a:endParaRPr lang="en-US" sz="2250" dirty="0">
                  <a:solidFill>
                    <a:schemeClr val="dk1"/>
                  </a:solidFill>
                </a:endParaRPr>
              </a:p>
            </p:txBody>
          </p:sp>
        </mc:Choice>
        <mc:Fallback xmlns="">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640"/>
                </a:stretch>
              </a:blipFill>
            </p:spPr>
            <p:txBody>
              <a:bodyPr/>
              <a:lstStyle/>
              <a:p>
                <a:r>
                  <a:rPr lang="en-US">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A1AE-8A26-4C74-B778-1F8D399AB692}"/>
              </a:ext>
            </a:extLst>
          </p:cNvPr>
          <p:cNvSpPr>
            <a:spLocks noGrp="1"/>
          </p:cNvSpPr>
          <p:nvPr>
            <p:ph type="title"/>
          </p:nvPr>
        </p:nvSpPr>
        <p:spPr/>
        <p:txBody>
          <a:bodyPr/>
          <a:lstStyle/>
          <a:p>
            <a:r>
              <a:rPr lang="en-SE" dirty="0" smtClean="0"/>
              <a:t>Recall</a:t>
            </a:r>
            <a:r>
              <a:rPr lang="en-US" dirty="0" smtClean="0"/>
              <a:t>: </a:t>
            </a:r>
            <a:r>
              <a:rPr lang="en-US" dirty="0"/>
              <a:t>Diffie-Hellman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17534F-EF67-47AE-8880-60896F685211}"/>
                  </a:ext>
                </a:extLst>
              </p:cNvPr>
              <p:cNvSpPr>
                <a:spLocks noGrp="1"/>
              </p:cNvSpPr>
              <p:nvPr>
                <p:ph idx="1"/>
              </p:nvPr>
            </p:nvSpPr>
            <p:spPr>
              <a:xfrm>
                <a:off x="323528" y="1196753"/>
                <a:ext cx="8568952" cy="5591168"/>
              </a:xfrm>
            </p:spPr>
            <p:txBody>
              <a:bodyPr>
                <a:normAutofit fontScale="77500" lnSpcReduction="20000"/>
              </a:bodyPr>
              <a:lstStyle/>
              <a:p>
                <a:r>
                  <a:rPr lang="en-US" dirty="0"/>
                  <a:t>Alice and Bob agree on:</a:t>
                </a:r>
              </a:p>
              <a:p>
                <a:pPr lvl="1"/>
                <a:r>
                  <a:rPr lang="en-US" dirty="0"/>
                  <a:t>A sufficiently large prime number </a:t>
                </a:r>
                <a14:m>
                  <m:oMath xmlns:m="http://schemas.openxmlformats.org/officeDocument/2006/math">
                    <m:r>
                      <a:rPr lang="en-US" b="0" i="1" smtClean="0">
                        <a:latin typeface="Cambria Math" panose="02040503050406030204" pitchFamily="18" charset="0"/>
                      </a:rPr>
                      <m:t>𝑝</m:t>
                    </m:r>
                  </m:oMath>
                </a14:m>
                <a:endParaRPr lang="en-US" dirty="0"/>
              </a:p>
              <a:p>
                <a:pPr lvl="1"/>
                <a:r>
                  <a:rPr lang="en-US" dirty="0"/>
                  <a:t>A base number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&lt;</m:t>
                    </m:r>
                    <m:r>
                      <a:rPr lang="en-US" b="0" i="1" smtClean="0">
                        <a:latin typeface="Cambria Math" panose="02040503050406030204" pitchFamily="18" charset="0"/>
                      </a:rPr>
                      <m:t>𝑝</m:t>
                    </m:r>
                  </m:oMath>
                </a14:m>
                <a:endParaRPr lang="en-US" dirty="0"/>
              </a:p>
              <a:p>
                <a:r>
                  <a:rPr lang="en-US" dirty="0"/>
                  <a:t>Alice chooses a secret number </a:t>
                </a:r>
                <a14:m>
                  <m:oMath xmlns:m="http://schemas.openxmlformats.org/officeDocument/2006/math">
                    <m:r>
                      <a:rPr lang="en-US" b="0" i="1" smtClean="0">
                        <a:latin typeface="Cambria Math" panose="02040503050406030204" pitchFamily="18" charset="0"/>
                      </a:rPr>
                      <m:t>𝑎</m:t>
                    </m:r>
                  </m:oMath>
                </a14:m>
                <a:r>
                  <a:rPr lang="en-US" dirty="0"/>
                  <a:t> and sends to Bob </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oMath>
                </a14:m>
                <a:endParaRPr lang="en-US" dirty="0"/>
              </a:p>
              <a:p>
                <a:r>
                  <a:rPr lang="en-US" dirty="0"/>
                  <a:t>Bob chooses a secret number </a:t>
                </a:r>
                <a14:m>
                  <m:oMath xmlns:m="http://schemas.openxmlformats.org/officeDocument/2006/math">
                    <m:r>
                      <a:rPr lang="en-US" b="0" i="1" smtClean="0">
                        <a:latin typeface="Cambria Math" panose="02040503050406030204" pitchFamily="18" charset="0"/>
                      </a:rPr>
                      <m:t>𝑏</m:t>
                    </m:r>
                  </m:oMath>
                </a14:m>
                <a:r>
                  <a:rPr lang="en-US" dirty="0"/>
                  <a:t> and sends to Alice </a:t>
                </a:r>
              </a:p>
              <a:p>
                <a:pPr lvl="1"/>
                <a14:m>
                  <m:oMath xmlns:m="http://schemas.openxmlformats.org/officeDocument/2006/math">
                    <m:r>
                      <a:rPr lang="en-US" b="0" i="1" smtClean="0">
                        <a:latin typeface="Cambria Math" panose="02040503050406030204" pitchFamily="18" charset="0"/>
                      </a:rPr>
                      <m:t>𝐵</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b="0" i="1" smtClean="0">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oMath>
                </a14:m>
                <a:endParaRPr lang="en-US" dirty="0"/>
              </a:p>
              <a:p>
                <a:r>
                  <a:rPr lang="en-US" dirty="0"/>
                  <a:t>Alice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Bob also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We can easily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t>, and this is their shared secret key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𝑎𝑏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endParaRPr lang="en-US" dirty="0"/>
              </a:p>
            </p:txBody>
          </p:sp>
        </mc:Choice>
        <mc:Fallback xmlns="">
          <p:sp>
            <p:nvSpPr>
              <p:cNvPr id="3" name="Content Placeholder 2">
                <a:extLst>
                  <a:ext uri="{FF2B5EF4-FFF2-40B4-BE49-F238E27FC236}">
                    <a16:creationId xmlns:a16="http://schemas.microsoft.com/office/drawing/2014/main" id="{A117534F-EF67-47AE-8880-60896F685211}"/>
                  </a:ext>
                </a:extLst>
              </p:cNvPr>
              <p:cNvSpPr>
                <a:spLocks noGrp="1" noRot="1" noChangeAspect="1" noMove="1" noResize="1" noEditPoints="1" noAdjustHandles="1" noChangeArrowheads="1" noChangeShapeType="1" noTextEdit="1"/>
              </p:cNvSpPr>
              <p:nvPr>
                <p:ph idx="1"/>
              </p:nvPr>
            </p:nvSpPr>
            <p:spPr>
              <a:xfrm>
                <a:off x="323528" y="1196753"/>
                <a:ext cx="8568952" cy="5591168"/>
              </a:xfrm>
              <a:blipFill>
                <a:blip r:embed="rId3"/>
                <a:stretch>
                  <a:fillRect l="-1280" t="-2614" r="-2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43BD77-84CA-42DA-9401-7AC8EFE28D9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955175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a:bodyPr>
          <a:lstStyle/>
          <a:p>
            <a:r>
              <a:rPr lang="en-US" dirty="0"/>
              <a:t>Pairwise key-exchange based on shared secret master key does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1442200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xmlns="">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980728"/>
                <a:ext cx="8568952" cy="3024336"/>
              </a:xfrm>
            </p:spPr>
            <p:txBody>
              <a:bodyPr>
                <a:normAutofit fontScale="47500" lnSpcReduction="20000"/>
              </a:bodyPr>
              <a:lstStyle/>
              <a:p>
                <a:r>
                  <a:rPr lang="en-US" dirty="0"/>
                  <a:t>An imposter Eve may post her public key, and claim that it is someone else’s public key. To prevent this, 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r>
                  <a:rPr lang="en-US" dirty="0"/>
                  <a:t>YouTube: How does HTTPS work? What's a CA? What's a self-signed Certificate?</a:t>
                </a:r>
              </a:p>
              <a:p>
                <a:pPr lvl="1"/>
                <a:r>
                  <a:rPr lang="en-US" dirty="0">
                    <a:hlinkClick r:id="rId3"/>
                  </a:rPr>
                  <a:t>https://www.youtube.com/watch?v=T4Df5_cojAs</a:t>
                </a:r>
                <a:endParaRPr lang="en-SE" dirty="0"/>
              </a:p>
            </p:txBody>
          </p:sp>
        </mc:Choice>
        <mc:Fallback xmlns="">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980728"/>
                <a:ext cx="8568952" cy="3024336"/>
              </a:xfrm>
              <a:blipFill>
                <a:blip r:embed="rId4"/>
                <a:stretch>
                  <a:fillRect l="-356" t="-2419" r="-213"/>
                </a:stretch>
              </a:blipFill>
            </p:spPr>
            <p:txBody>
              <a:bodyPr/>
              <a:lstStyle/>
              <a:p>
                <a:r>
                  <a:rPr lang="en-SE">
                    <a:noFill/>
                  </a:rPr>
                  <a:t> </a:t>
                </a:r>
              </a:p>
            </p:txBody>
          </p:sp>
        </mc:Fallback>
      </mc:AlternateContent>
      <p:pic>
        <p:nvPicPr>
          <p:cNvPr id="190" name="Shape 190"/>
          <p:cNvPicPr preferRelativeResize="0"/>
          <p:nvPr/>
        </p:nvPicPr>
        <p:blipFill>
          <a:blip r:embed="rId5">
            <a:alphaModFix/>
          </a:blip>
          <a:stretch>
            <a:fillRect/>
          </a:stretch>
        </p:blipFill>
        <p:spPr>
          <a:xfrm>
            <a:off x="1331640" y="3861048"/>
            <a:ext cx="6481335" cy="302568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77500" lnSpcReduction="2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r>
              <a:rPr lang="en-US" dirty="0" smtClean="0"/>
              <a:t>.</a:t>
            </a:r>
          </a:p>
          <a:p>
            <a:pPr marL="971550" lvl="1" indent="-514350">
              <a:buFont typeface="+mj-lt"/>
              <a:buAutoNum type="alphaUcPeriod"/>
            </a:pPr>
            <a:r>
              <a:rPr lang="en-US" altLang="zh-CN" dirty="0" smtClean="0"/>
              <a:t>In order for Bob and Alice to establish a session key, the KDC must be on</a:t>
            </a:r>
            <a:r>
              <a:rPr lang="en-SE" altLang="zh-CN" dirty="0" smtClean="0"/>
              <a:t>-</a:t>
            </a:r>
            <a:r>
              <a:rPr lang="en-US" altLang="zh-CN" dirty="0" smtClean="0"/>
              <a:t>line.</a:t>
            </a:r>
            <a:endParaRPr lang="en-US" dirty="0"/>
          </a:p>
          <a:p>
            <a:pPr marL="971550" lvl="1" indent="-514350">
              <a:buFont typeface="+mj-lt"/>
              <a:buAutoNum type="alphaUcPeriod"/>
            </a:pPr>
            <a:r>
              <a:rPr lang="en-US" dirty="0"/>
              <a:t>Signing the message exchanges in Diffie-Hellman eliminates the man-in-the-middle attack.</a:t>
            </a:r>
          </a:p>
          <a:p>
            <a:r>
              <a:rPr lang="en-US" dirty="0"/>
              <a:t>ANS: A, B, C, </a:t>
            </a:r>
            <a:r>
              <a:rPr lang="en-US" dirty="0" smtClean="0"/>
              <a:t>E</a:t>
            </a:r>
            <a:r>
              <a:rPr lang="en-SE" dirty="0" smtClean="0"/>
              <a:t>, F.</a:t>
            </a:r>
            <a:endParaRPr lang="en-US" dirty="0"/>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2112789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a:t>
            </a:r>
            <a:r>
              <a:rPr lang="en-US" sz="2400" dirty="0" smtClean="0">
                <a:solidFill>
                  <a:schemeClr val="dk1"/>
                </a:solidFill>
              </a:rPr>
              <a:t>server </a:t>
            </a:r>
            <a:r>
              <a:rPr lang="en-US" sz="2400" dirty="0">
                <a:solidFill>
                  <a:schemeClr val="dk1"/>
                </a:solidFill>
              </a:rPr>
              <a:t>(referred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a:t>
            </a:r>
            <a:r>
              <a:rPr lang="en-US" sz="2250" dirty="0" smtClean="0">
                <a:solidFill>
                  <a:schemeClr val="dk1"/>
                </a:solidFill>
              </a:rPr>
              <a:t>in</a:t>
            </a:r>
            <a:r>
              <a:rPr lang="en-SE" sz="2250" dirty="0" smtClean="0">
                <a:solidFill>
                  <a:schemeClr val="dk1"/>
                </a:solidFill>
              </a:rPr>
              <a:t> by the device manufacturer</a:t>
            </a:r>
            <a:endParaRPr lang="en-US" sz="2250" dirty="0">
              <a:solidFill>
                <a:schemeClr val="dk1"/>
              </a:solidFill>
            </a:endParaRP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593899" y="3641365"/>
            <a:ext cx="7298581" cy="302799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a:t>
                </a:r>
                <a:r>
                  <a:rPr lang="en-US" dirty="0" smtClean="0"/>
                  <a:t>the user shares </a:t>
                </a:r>
                <a:r>
                  <a:rPr lang="en-US" dirty="0"/>
                  <a:t>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spTree>
    <p:extLst>
      <p:ext uri="{BB962C8B-B14F-4D97-AF65-F5344CB8AC3E}">
        <p14:creationId xmlns:p14="http://schemas.microsoft.com/office/powerpoint/2010/main" val="16904594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08311"/>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08311"/>
              </a:xfrm>
              <a:blipFill>
                <a:blip r:embed="rId3"/>
                <a:stretch>
                  <a:fillRect l="-71" t="-1957" r="-427" b="-1304"/>
                </a:stretch>
              </a:blipFill>
            </p:spPr>
            <p:txBody>
              <a:bodyPr/>
              <a:lstStyle/>
              <a:p>
                <a:r>
                  <a:rPr lang="en-SE">
                    <a:noFill/>
                  </a:rPr>
                  <a:t> </a:t>
                </a:r>
              </a:p>
            </p:txBody>
          </p:sp>
        </mc:Fallback>
      </mc:AlternateContent>
      <p:pic>
        <p:nvPicPr>
          <p:cNvPr id="234" name="Shape 234"/>
          <p:cNvPicPr preferRelativeResize="0"/>
          <p:nvPr/>
        </p:nvPicPr>
        <p:blipFill>
          <a:blip r:embed="rId4">
            <a:alphaModFix/>
          </a:blip>
          <a:stretch>
            <a:fillRect/>
          </a:stretch>
        </p:blipFill>
        <p:spPr>
          <a:xfrm>
            <a:off x="1763688" y="3795488"/>
            <a:ext cx="6262817" cy="287751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665814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a:t>
                </a:r>
                <a:r>
                  <a:rPr lang="en-US" dirty="0" smtClean="0">
                    <a:solidFill>
                      <a:schemeClr val="dk1"/>
                    </a:solidFill>
                  </a:rPr>
                  <a:t>required</a:t>
                </a:r>
                <a:r>
                  <a:rPr lang="en-SE" smtClean="0">
                    <a:solidFill>
                      <a:schemeClr val="dk1"/>
                    </a:solidFill>
                  </a:rPr>
                  <a:t> (Steps 1-3)</a:t>
                </a:r>
                <a:r>
                  <a:rPr lang="en-US" dirty="0" smtClean="0">
                    <a:solidFill>
                      <a:schemeClr val="dk1"/>
                    </a:solidFill>
                  </a:rPr>
                  <a:t>, </a:t>
                </a:r>
                <a:r>
                  <a:rPr lang="en-US" dirty="0">
                    <a:solidFill>
                      <a:schemeClr val="dk1"/>
                    </a:solidFill>
                  </a:rPr>
                  <a:t>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US">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9751063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r>
                  <a:rPr lang="en-US" dirty="0" smtClean="0"/>
                  <a:t> should </a:t>
                </a:r>
                <a:r>
                  <a:rPr lang="en-US" dirty="0"/>
                  <a:t>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US">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550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r>
                  <a:rPr lang="en-US" dirty="0" smtClean="0"/>
                  <a:t>.</a:t>
                </a:r>
                <a:endParaRPr lang="en-US" dirty="0"/>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640" t="-3590" r="-1209"/>
                </a:stretch>
              </a:blipFill>
            </p:spPr>
            <p:txBody>
              <a:bodyPr/>
              <a:lstStyle/>
              <a:p>
                <a:r>
                  <a:rPr lang="en-US">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70000" lnSpcReduction="20000"/>
              </a:bodyPr>
              <a:lstStyle/>
              <a:p>
                <a:r>
                  <a:rPr lang="en-US" dirty="0"/>
                  <a:t>This protocol is subject to </a:t>
                </a:r>
                <a:r>
                  <a:rPr lang="en-US" dirty="0">
                    <a:solidFill>
                      <a:schemeClr val="dk1"/>
                    </a:solidFill>
                  </a:rPr>
                  <a:t>a reflection attack, a man-in-the-middle scheme</a:t>
                </a:r>
                <a:r>
                  <a:rPr lang="en-US" dirty="0" smtClean="0">
                    <a:solidFill>
                      <a:schemeClr val="dk1"/>
                    </a:solidFill>
                  </a:rPr>
                  <a:t>.</a:t>
                </a:r>
              </a:p>
              <a:p>
                <a:r>
                  <a:rPr lang="en-US" dirty="0" smtClean="0">
                    <a:solidFill>
                      <a:schemeClr val="dk1"/>
                    </a:solidFill>
                  </a:rPr>
                  <a:t>Trudy </a:t>
                </a:r>
                <a:r>
                  <a:rPr lang="en-US" dirty="0">
                    <a:solidFill>
                      <a:schemeClr val="dk1"/>
                    </a:solidFill>
                  </a:rPr>
                  <a:t>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996" t="-5848" r="-1636" b="-2924"/>
                </a:stretch>
              </a:blipFill>
            </p:spPr>
            <p:txBody>
              <a:bodyPr/>
              <a:lstStyle/>
              <a:p>
                <a:r>
                  <a:rPr lang="en-US">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47342</TotalTime>
  <Words>3924</Words>
  <Application>Microsoft Office PowerPoint</Application>
  <PresentationFormat>On-screen Show (4:3)</PresentationFormat>
  <Paragraphs>333</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Gloria Hallelujah</vt:lpstr>
      <vt:lpstr>ＭＳ Ｐゴシック</vt:lpstr>
      <vt:lpstr>宋体</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Recall: Diffie-Hellman</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Gu Zonghua</cp:lastModifiedBy>
  <cp:revision>354</cp:revision>
  <dcterms:created xsi:type="dcterms:W3CDTF">2014-08-18T03:27:50Z</dcterms:created>
  <dcterms:modified xsi:type="dcterms:W3CDTF">2020-06-11T06:33:30Z</dcterms:modified>
</cp:coreProperties>
</file>